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62" r:id="rId4"/>
    <p:sldId id="266" r:id="rId5"/>
    <p:sldId id="270" r:id="rId6"/>
    <p:sldId id="264" r:id="rId7"/>
    <p:sldId id="265" r:id="rId8"/>
    <p:sldId id="263" r:id="rId9"/>
    <p:sldId id="268" r:id="rId10"/>
    <p:sldId id="259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1104" y="2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CH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H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fr-CH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ight Triangle 17"/>
          <p:cNvSpPr/>
          <p:nvPr/>
        </p:nvSpPr>
        <p:spPr>
          <a:xfrm rot="5400000">
            <a:off x="1720852" y="-1720850"/>
            <a:ext cx="6858000" cy="10299704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CH"/>
              <a:t>Drag picture to placeholder or click icon to add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CH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0633"/>
            <a:ext cx="4765676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>
          <a:xfrm>
            <a:off x="-3173" y="5051293"/>
            <a:ext cx="12195173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365760"/>
            <a:ext cx="1002792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H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00629"/>
            <a:ext cx="1002792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224" y="5870448"/>
            <a:ext cx="2901696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2823EE9-7822-0949-B9C9-284AFEE49DBC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019" y="6285122"/>
            <a:ext cx="6299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384" y="6170822"/>
            <a:ext cx="67056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06E8FBAD-B67D-DE4B-8CD2-817CFC255C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592422">
            <a:off x="1095475" y="1648529"/>
            <a:ext cx="7578633" cy="1364215"/>
          </a:xfrm>
        </p:spPr>
        <p:txBody>
          <a:bodyPr/>
          <a:lstStyle/>
          <a:p>
            <a:r>
              <a:rPr lang="fr-FR" dirty="0"/>
              <a:t>FINANCIAL POTENTIAL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577114">
            <a:off x="1616370" y="2470926"/>
            <a:ext cx="8681508" cy="329259"/>
          </a:xfrm>
        </p:spPr>
        <p:txBody>
          <a:bodyPr>
            <a:normAutofit/>
          </a:bodyPr>
          <a:lstStyle/>
          <a:p>
            <a:r>
              <a:rPr lang="fr-FR" dirty="0"/>
              <a:t>RENTING OF ADVERTISING SPACE ON YOUR PREMISES</a:t>
            </a:r>
          </a:p>
        </p:txBody>
      </p:sp>
    </p:spTree>
    <p:extLst>
      <p:ext uri="{BB962C8B-B14F-4D97-AF65-F5344CB8AC3E}">
        <p14:creationId xmlns:p14="http://schemas.microsoft.com/office/powerpoint/2010/main" val="406087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795">
        <p:fade/>
      </p:transition>
    </mc:Choice>
    <mc:Fallback xmlns="">
      <p:transition spd="med" advTm="2795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ESTIMATED Financial SYNOPSIS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4860" y="1392729"/>
            <a:ext cx="8181340" cy="357984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Tx/>
              <a:buChar char="-"/>
            </a:pPr>
            <a:r>
              <a:rPr lang="fr-FR" sz="1800" dirty="0"/>
              <a:t>Sale of </a:t>
            </a:r>
            <a:r>
              <a:rPr lang="fr-FR" sz="1800" dirty="0" err="1"/>
              <a:t>advertising</a:t>
            </a:r>
            <a:r>
              <a:rPr lang="fr-FR" sz="1800" dirty="0"/>
              <a:t> </a:t>
            </a:r>
            <a:r>
              <a:rPr lang="fr-FR" sz="1800" dirty="0" err="1"/>
              <a:t>space</a:t>
            </a:r>
            <a:r>
              <a:rPr lang="fr-FR" sz="1800" dirty="0"/>
              <a:t> to the </a:t>
            </a:r>
            <a:r>
              <a:rPr lang="fr-FR" sz="1800" dirty="0" err="1"/>
              <a:t>advertisers</a:t>
            </a:r>
            <a:r>
              <a:rPr lang="fr-FR" sz="1800" dirty="0"/>
              <a:t>: UNIMAR SA: - 20% of </a:t>
            </a:r>
            <a:r>
              <a:rPr lang="fr-FR" sz="1800" dirty="0" err="1"/>
              <a:t>gross</a:t>
            </a:r>
            <a:r>
              <a:rPr lang="fr-FR" sz="1800" dirty="0"/>
              <a:t> turnover</a:t>
            </a:r>
          </a:p>
          <a:p>
            <a:pPr marL="0" indent="0">
              <a:spcBef>
                <a:spcPts val="0"/>
              </a:spcBef>
            </a:pPr>
            <a:endParaRPr lang="fr-FR" sz="1800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fr-FR" sz="1800" dirty="0"/>
              <a:t>Handling of media by </a:t>
            </a:r>
            <a:r>
              <a:rPr lang="fr-FR" sz="1800" dirty="0" err="1"/>
              <a:t>StudioVox</a:t>
            </a:r>
            <a:r>
              <a:rPr lang="fr-FR" sz="1800" dirty="0"/>
              <a:t> SA:– 20% of </a:t>
            </a:r>
            <a:r>
              <a:rPr lang="fr-FR" sz="1800" dirty="0" err="1"/>
              <a:t>gross</a:t>
            </a:r>
            <a:r>
              <a:rPr lang="fr-FR" sz="1800" dirty="0"/>
              <a:t> turnover</a:t>
            </a:r>
          </a:p>
          <a:p>
            <a:pPr marL="0" indent="0"/>
            <a:endParaRPr lang="fr-FR" sz="1800" dirty="0"/>
          </a:p>
          <a:p>
            <a:pPr>
              <a:buFontTx/>
              <a:buChar char="-"/>
            </a:pPr>
            <a:r>
              <a:rPr lang="fr-FR" sz="1800" dirty="0" err="1"/>
              <a:t>Margin</a:t>
            </a:r>
            <a:r>
              <a:rPr lang="fr-FR" sz="1800" dirty="0"/>
              <a:t> for Bowling de La </a:t>
            </a:r>
            <a:r>
              <a:rPr lang="fr-FR" sz="1800" dirty="0" err="1"/>
              <a:t>Praille</a:t>
            </a:r>
            <a:r>
              <a:rPr lang="fr-FR" sz="1800" dirty="0"/>
              <a:t>: 60% of </a:t>
            </a:r>
            <a:r>
              <a:rPr lang="fr-FR" sz="1800" dirty="0" err="1"/>
              <a:t>gross</a:t>
            </a:r>
            <a:r>
              <a:rPr lang="fr-FR" sz="1800" dirty="0"/>
              <a:t> turnover</a:t>
            </a:r>
          </a:p>
          <a:p>
            <a:pPr marL="0" indent="0"/>
            <a:endParaRPr lang="fr-FR" sz="1800" dirty="0"/>
          </a:p>
          <a:p>
            <a:pPr>
              <a:buFontTx/>
              <a:buChar char="-"/>
            </a:pPr>
            <a:r>
              <a:rPr lang="fr-FR" sz="1800" dirty="0" err="1"/>
              <a:t>Monthly</a:t>
            </a:r>
            <a:r>
              <a:rPr lang="fr-FR" sz="1800" dirty="0"/>
              <a:t> </a:t>
            </a:r>
            <a:r>
              <a:rPr lang="fr-FR" sz="1800" dirty="0" err="1"/>
              <a:t>gross</a:t>
            </a:r>
            <a:r>
              <a:rPr lang="fr-FR" sz="1800" dirty="0"/>
              <a:t> turnover for Le Bowling de la </a:t>
            </a:r>
            <a:r>
              <a:rPr lang="fr-FR" sz="1800" dirty="0" err="1"/>
              <a:t>Praille</a:t>
            </a:r>
            <a:r>
              <a:rPr lang="fr-FR" sz="1800" dirty="0"/>
              <a:t>: Frs. 36,000.</a:t>
            </a:r>
          </a:p>
        </p:txBody>
      </p:sp>
    </p:spTree>
    <p:extLst>
      <p:ext uri="{BB962C8B-B14F-4D97-AF65-F5344CB8AC3E}">
        <p14:creationId xmlns:p14="http://schemas.microsoft.com/office/powerpoint/2010/main" val="314504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180">
        <p:fade/>
      </p:transition>
    </mc:Choice>
    <mc:Fallback xmlns="">
      <p:transition spd="med" advTm="818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THANK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StudioVox</a:t>
            </a:r>
            <a:r>
              <a:rPr lang="fr-FR" dirty="0"/>
              <a:t>	SA</a:t>
            </a:r>
          </a:p>
          <a:p>
            <a:r>
              <a:rPr lang="fr-FR" dirty="0"/>
              <a:t>79, Av. Louis </a:t>
            </a:r>
            <a:r>
              <a:rPr lang="fr-FR" dirty="0" err="1"/>
              <a:t>Casaï</a:t>
            </a:r>
            <a:endParaRPr lang="fr-FR" dirty="0"/>
          </a:p>
          <a:p>
            <a:r>
              <a:rPr lang="fr-FR" dirty="0"/>
              <a:t>1216 Cointrin</a:t>
            </a:r>
          </a:p>
          <a:p>
            <a:r>
              <a:rPr lang="fr-FR" dirty="0"/>
              <a:t>Tel: 022 798 9305</a:t>
            </a:r>
          </a:p>
          <a:p>
            <a:endParaRPr lang="fr-FR" dirty="0"/>
          </a:p>
          <a:p>
            <a:r>
              <a:rPr lang="fr-FR" dirty="0" err="1"/>
              <a:t>Unimar</a:t>
            </a:r>
            <a:r>
              <a:rPr lang="fr-FR" dirty="0"/>
              <a:t> SA</a:t>
            </a:r>
          </a:p>
          <a:p>
            <a:r>
              <a:rPr lang="fr-FR" dirty="0"/>
              <a:t>BP 12</a:t>
            </a:r>
          </a:p>
          <a:p>
            <a:r>
              <a:rPr lang="fr-FR" dirty="0"/>
              <a:t>1295 Mies</a:t>
            </a:r>
          </a:p>
          <a:p>
            <a:r>
              <a:rPr lang="fr-FR" dirty="0"/>
              <a:t>Tel: 079 200 6777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931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602">
        <p:fade/>
      </p:transition>
    </mc:Choice>
    <mc:Fallback xmlns="">
      <p:transition spd="med" advTm="3602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1210" y="365760"/>
            <a:ext cx="7520940" cy="548640"/>
          </a:xfrm>
        </p:spPr>
        <p:txBody>
          <a:bodyPr/>
          <a:lstStyle/>
          <a:p>
            <a:r>
              <a:rPr lang="fr-FR" dirty="0"/>
              <a:t>CONCEPT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100629"/>
            <a:ext cx="8343900" cy="3579849"/>
          </a:xfrm>
        </p:spPr>
        <p:txBody>
          <a:bodyPr>
            <a:normAutofit fontScale="92500"/>
          </a:bodyPr>
          <a:lstStyle/>
          <a:p>
            <a:pPr marL="0">
              <a:spcBef>
                <a:spcPts val="0"/>
              </a:spcBef>
            </a:pPr>
            <a:r>
              <a:rPr lang="fr-FR" sz="1800" dirty="0"/>
              <a:t>A </a:t>
            </a:r>
            <a:r>
              <a:rPr lang="fr-FR" sz="1800" dirty="0" err="1"/>
              <a:t>number</a:t>
            </a:r>
            <a:r>
              <a:rPr lang="fr-FR" sz="1800" dirty="0"/>
              <a:t> of flat TV </a:t>
            </a:r>
            <a:r>
              <a:rPr lang="fr-FR" sz="1800" dirty="0" err="1"/>
              <a:t>screens</a:t>
            </a:r>
            <a:r>
              <a:rPr lang="fr-FR" sz="1800" dirty="0"/>
              <a:t> are </a:t>
            </a:r>
            <a:r>
              <a:rPr lang="fr-FR" sz="1800" dirty="0" err="1"/>
              <a:t>currently</a:t>
            </a:r>
            <a:r>
              <a:rPr lang="fr-FR" sz="1800" dirty="0"/>
              <a:t> running on </a:t>
            </a:r>
            <a:r>
              <a:rPr lang="fr-FR" sz="1800" dirty="0" err="1"/>
              <a:t>your</a:t>
            </a:r>
            <a:r>
              <a:rPr lang="fr-FR" sz="1800" dirty="0"/>
              <a:t> </a:t>
            </a:r>
            <a:r>
              <a:rPr lang="fr-FR" sz="1800" dirty="0" err="1"/>
              <a:t>premises</a:t>
            </a:r>
            <a:r>
              <a:rPr lang="fr-FR" sz="1800" dirty="0"/>
              <a:t>.</a:t>
            </a:r>
          </a:p>
          <a:p>
            <a:pPr marL="0">
              <a:spcBef>
                <a:spcPts val="0"/>
              </a:spcBef>
            </a:pPr>
            <a:r>
              <a:rPr lang="fr-FR" sz="1800" dirty="0" err="1"/>
              <a:t>They</a:t>
            </a:r>
            <a:r>
              <a:rPr lang="fr-FR" sz="1800" dirty="0"/>
              <a:t> </a:t>
            </a:r>
            <a:r>
              <a:rPr lang="fr-FR" sz="1800" dirty="0" err="1"/>
              <a:t>could</a:t>
            </a:r>
            <a:r>
              <a:rPr lang="fr-FR" sz="1800" dirty="0"/>
              <a:t> </a:t>
            </a:r>
            <a:r>
              <a:rPr lang="fr-FR" sz="1800" dirty="0" err="1"/>
              <a:t>be</a:t>
            </a:r>
            <a:r>
              <a:rPr lang="fr-FR" sz="1800" dirty="0"/>
              <a:t> made profitable as </a:t>
            </a:r>
            <a:r>
              <a:rPr lang="fr-FR" sz="1800" dirty="0" err="1"/>
              <a:t>advertising</a:t>
            </a:r>
            <a:r>
              <a:rPr lang="fr-FR" sz="1800" dirty="0"/>
              <a:t> </a:t>
            </a:r>
            <a:r>
              <a:rPr lang="fr-FR" sz="1800" dirty="0" err="1"/>
              <a:t>space</a:t>
            </a:r>
            <a:r>
              <a:rPr lang="fr-FR" sz="1800" dirty="0"/>
              <a:t> </a:t>
            </a:r>
            <a:r>
              <a:rPr lang="fr-FR" sz="1800" dirty="0" err="1"/>
              <a:t>with</a:t>
            </a:r>
            <a:r>
              <a:rPr lang="fr-FR" sz="1800" dirty="0"/>
              <a:t> a </a:t>
            </a:r>
            <a:r>
              <a:rPr lang="fr-FR" sz="1800" dirty="0" err="1"/>
              <a:t>modest</a:t>
            </a:r>
            <a:r>
              <a:rPr lang="fr-FR" sz="1800" dirty="0"/>
              <a:t> </a:t>
            </a:r>
            <a:r>
              <a:rPr lang="fr-FR" sz="1800" dirty="0" err="1"/>
              <a:t>financing</a:t>
            </a:r>
            <a:r>
              <a:rPr lang="fr-FR" sz="1800" dirty="0"/>
              <a:t> on </a:t>
            </a:r>
            <a:r>
              <a:rPr lang="fr-FR" sz="1800" dirty="0" err="1"/>
              <a:t>your</a:t>
            </a:r>
            <a:r>
              <a:rPr lang="fr-FR" sz="1800" dirty="0"/>
              <a:t> part.</a:t>
            </a:r>
          </a:p>
          <a:p>
            <a:pPr marL="0">
              <a:spcBef>
                <a:spcPts val="0"/>
              </a:spcBef>
            </a:pPr>
            <a:endParaRPr lang="fr-FR" sz="1800" dirty="0"/>
          </a:p>
          <a:p>
            <a:pPr marL="0">
              <a:spcBef>
                <a:spcPts val="0"/>
              </a:spcBef>
            </a:pPr>
            <a:r>
              <a:rPr lang="fr-FR" sz="1800" dirty="0" err="1"/>
              <a:t>Your</a:t>
            </a:r>
            <a:r>
              <a:rPr lang="fr-FR" sz="1800" dirty="0"/>
              <a:t> </a:t>
            </a:r>
            <a:r>
              <a:rPr lang="fr-FR" sz="1800" dirty="0" err="1"/>
              <a:t>typical</a:t>
            </a:r>
            <a:r>
              <a:rPr lang="fr-FR" sz="1800" dirty="0"/>
              <a:t> </a:t>
            </a:r>
            <a:r>
              <a:rPr lang="fr-FR" sz="1800" dirty="0" err="1"/>
              <a:t>clientele</a:t>
            </a:r>
            <a:r>
              <a:rPr lang="fr-FR" sz="1800" dirty="0"/>
              <a:t>, </a:t>
            </a:r>
            <a:r>
              <a:rPr lang="fr-FR" sz="1800" dirty="0" err="1"/>
              <a:t>urban</a:t>
            </a:r>
            <a:r>
              <a:rPr lang="fr-FR" sz="1800" dirty="0"/>
              <a:t> </a:t>
            </a:r>
            <a:r>
              <a:rPr lang="fr-FR" sz="1800" dirty="0" err="1"/>
              <a:t>consumers</a:t>
            </a:r>
            <a:r>
              <a:rPr lang="fr-FR" sz="1800" dirty="0"/>
              <a:t> </a:t>
            </a:r>
            <a:r>
              <a:rPr lang="fr-FR" sz="1800" dirty="0" err="1"/>
              <a:t>aged</a:t>
            </a:r>
            <a:r>
              <a:rPr lang="fr-FR" sz="1800" dirty="0"/>
              <a:t> 18 to 30, </a:t>
            </a:r>
            <a:r>
              <a:rPr lang="fr-FR" sz="1800" dirty="0" err="1"/>
              <a:t>is</a:t>
            </a:r>
            <a:r>
              <a:rPr lang="fr-FR" sz="1800" dirty="0"/>
              <a:t> an </a:t>
            </a:r>
            <a:r>
              <a:rPr lang="fr-FR" sz="1800" dirty="0" err="1"/>
              <a:t>ideal</a:t>
            </a:r>
            <a:r>
              <a:rPr lang="fr-FR" sz="1800" dirty="0"/>
              <a:t> </a:t>
            </a:r>
            <a:r>
              <a:rPr lang="fr-FR" sz="1800" dirty="0" err="1"/>
              <a:t>target</a:t>
            </a:r>
            <a:r>
              <a:rPr lang="fr-FR" sz="1800" dirty="0"/>
              <a:t> for the </a:t>
            </a:r>
            <a:r>
              <a:rPr lang="fr-FR" sz="1800" dirty="0" err="1"/>
              <a:t>potential</a:t>
            </a:r>
            <a:endParaRPr lang="fr-FR" sz="1800" dirty="0"/>
          </a:p>
          <a:p>
            <a:pPr marL="0">
              <a:spcBef>
                <a:spcPts val="0"/>
              </a:spcBef>
            </a:pPr>
            <a:r>
              <a:rPr lang="fr-FR" sz="1800" dirty="0" err="1"/>
              <a:t>advertisers</a:t>
            </a:r>
            <a:r>
              <a:rPr lang="fr-FR" sz="1800" dirty="0"/>
              <a:t> relative to </a:t>
            </a:r>
            <a:r>
              <a:rPr lang="fr-FR" sz="1800" dirty="0" err="1"/>
              <a:t>your</a:t>
            </a:r>
            <a:r>
              <a:rPr lang="fr-FR" sz="1800" dirty="0"/>
              <a:t> business.</a:t>
            </a:r>
          </a:p>
          <a:p>
            <a:pPr marL="0">
              <a:spcBef>
                <a:spcPts val="0"/>
              </a:spcBef>
            </a:pPr>
            <a:endParaRPr lang="fr-FR" sz="1800" dirty="0"/>
          </a:p>
          <a:p>
            <a:pPr marL="0">
              <a:spcBef>
                <a:spcPts val="0"/>
              </a:spcBef>
            </a:pPr>
            <a:r>
              <a:rPr lang="fr-FR" sz="1800" dirty="0" err="1"/>
              <a:t>We</a:t>
            </a:r>
            <a:r>
              <a:rPr lang="fr-FR" sz="1800" dirty="0"/>
              <a:t> </a:t>
            </a:r>
            <a:r>
              <a:rPr lang="fr-FR" sz="1800" dirty="0" err="1"/>
              <a:t>offer</a:t>
            </a:r>
            <a:r>
              <a:rPr lang="fr-FR" sz="1800" dirty="0"/>
              <a:t> </a:t>
            </a:r>
            <a:r>
              <a:rPr lang="fr-FR" sz="1800" dirty="0" err="1"/>
              <a:t>you</a:t>
            </a:r>
            <a:r>
              <a:rPr lang="fr-FR" sz="1800" dirty="0"/>
              <a:t> a global solution. It </a:t>
            </a:r>
            <a:r>
              <a:rPr lang="fr-FR" sz="1800" dirty="0" err="1"/>
              <a:t>integrates</a:t>
            </a:r>
            <a:r>
              <a:rPr lang="fr-FR" sz="1800" dirty="0"/>
              <a:t> the </a:t>
            </a:r>
            <a:r>
              <a:rPr lang="fr-FR" sz="1800" dirty="0" err="1"/>
              <a:t>physical</a:t>
            </a:r>
            <a:r>
              <a:rPr lang="fr-FR" sz="1800" dirty="0"/>
              <a:t> </a:t>
            </a:r>
            <a:r>
              <a:rPr lang="fr-FR" sz="1800" dirty="0" err="1"/>
              <a:t>equipement</a:t>
            </a:r>
            <a:r>
              <a:rPr lang="fr-FR" sz="1800" dirty="0"/>
              <a:t>, </a:t>
            </a:r>
            <a:r>
              <a:rPr lang="fr-FR" sz="1800" dirty="0" err="1"/>
              <a:t>its</a:t>
            </a:r>
            <a:r>
              <a:rPr lang="fr-FR" sz="1800" dirty="0"/>
              <a:t> installation and maintenance, the </a:t>
            </a:r>
            <a:r>
              <a:rPr lang="fr-FR" sz="1800" dirty="0" err="1"/>
              <a:t>logistics</a:t>
            </a:r>
            <a:r>
              <a:rPr lang="fr-FR" sz="1800" dirty="0"/>
              <a:t> and the </a:t>
            </a:r>
            <a:r>
              <a:rPr lang="fr-FR" sz="1800" dirty="0" err="1"/>
              <a:t>centralized</a:t>
            </a:r>
            <a:r>
              <a:rPr lang="fr-FR" sz="1800" dirty="0"/>
              <a:t> management of media content.</a:t>
            </a:r>
          </a:p>
          <a:p>
            <a:pPr marL="0">
              <a:spcBef>
                <a:spcPts val="0"/>
              </a:spcBef>
            </a:pPr>
            <a:endParaRPr lang="fr-FR" sz="1800" dirty="0"/>
          </a:p>
          <a:p>
            <a:pPr marL="0">
              <a:spcBef>
                <a:spcPts val="0"/>
              </a:spcBef>
            </a:pPr>
            <a:r>
              <a:rPr lang="fr-FR" sz="1800" dirty="0" err="1"/>
              <a:t>We</a:t>
            </a:r>
            <a:r>
              <a:rPr lang="fr-FR" sz="1800" dirty="0"/>
              <a:t> </a:t>
            </a:r>
            <a:r>
              <a:rPr lang="fr-FR" sz="1800" dirty="0" err="1"/>
              <a:t>suggest</a:t>
            </a:r>
            <a:r>
              <a:rPr lang="fr-FR" sz="1800" dirty="0"/>
              <a:t> to </a:t>
            </a:r>
            <a:r>
              <a:rPr lang="fr-FR" sz="1800" dirty="0" err="1"/>
              <a:t>start</a:t>
            </a:r>
            <a:r>
              <a:rPr lang="fr-FR" sz="1800" dirty="0"/>
              <a:t> </a:t>
            </a:r>
            <a:r>
              <a:rPr lang="fr-FR" sz="1800" dirty="0" err="1"/>
              <a:t>with</a:t>
            </a:r>
            <a:r>
              <a:rPr lang="fr-FR" sz="1800" dirty="0"/>
              <a:t> a 3 </a:t>
            </a:r>
            <a:r>
              <a:rPr lang="fr-FR" sz="1800" dirty="0" err="1"/>
              <a:t>month</a:t>
            </a:r>
            <a:r>
              <a:rPr lang="fr-FR" sz="1800" dirty="0"/>
              <a:t> pilot </a:t>
            </a:r>
            <a:r>
              <a:rPr lang="fr-FR" sz="1800" dirty="0" err="1"/>
              <a:t>project</a:t>
            </a:r>
            <a:r>
              <a:rPr lang="fr-FR" sz="1800" dirty="0"/>
              <a:t> at the Bowling de la </a:t>
            </a:r>
            <a:r>
              <a:rPr lang="fr-FR" sz="1800" dirty="0" err="1"/>
              <a:t>Praille</a:t>
            </a:r>
            <a:r>
              <a:rPr lang="fr-FR" sz="1800" dirty="0"/>
              <a:t>, on x </a:t>
            </a:r>
            <a:r>
              <a:rPr lang="fr-FR" sz="1800" dirty="0" err="1"/>
              <a:t>number</a:t>
            </a:r>
            <a:r>
              <a:rPr lang="fr-FR" sz="1800" dirty="0"/>
              <a:t> of </a:t>
            </a:r>
            <a:r>
              <a:rPr lang="fr-FR" sz="1800" dirty="0" err="1"/>
              <a:t>screens</a:t>
            </a:r>
            <a:r>
              <a:rPr lang="fr-FR" sz="1800" dirty="0"/>
              <a:t>. If </a:t>
            </a:r>
            <a:r>
              <a:rPr lang="fr-FR" sz="1800" dirty="0" err="1"/>
              <a:t>results</a:t>
            </a:r>
            <a:r>
              <a:rPr lang="fr-FR" sz="1800" dirty="0"/>
              <a:t> </a:t>
            </a:r>
            <a:r>
              <a:rPr lang="fr-FR" sz="1800" dirty="0" err="1"/>
              <a:t>meet</a:t>
            </a:r>
            <a:r>
              <a:rPr lang="fr-FR" sz="1800" dirty="0"/>
              <a:t> </a:t>
            </a:r>
            <a:r>
              <a:rPr lang="fr-FR" sz="1800" dirty="0" err="1"/>
              <a:t>your</a:t>
            </a:r>
            <a:r>
              <a:rPr lang="fr-FR" sz="1800" dirty="0"/>
              <a:t> expectations </a:t>
            </a:r>
            <a:r>
              <a:rPr lang="fr-FR" sz="1800" dirty="0" err="1"/>
              <a:t>after</a:t>
            </a:r>
            <a:r>
              <a:rPr lang="fr-FR" sz="1800" dirty="0"/>
              <a:t> </a:t>
            </a:r>
            <a:r>
              <a:rPr lang="fr-FR" sz="1800" dirty="0" err="1"/>
              <a:t>three</a:t>
            </a:r>
            <a:r>
              <a:rPr lang="fr-FR" sz="1800" dirty="0"/>
              <a:t> </a:t>
            </a:r>
            <a:r>
              <a:rPr lang="fr-FR" sz="1800" dirty="0" err="1"/>
              <a:t>months</a:t>
            </a:r>
            <a:r>
              <a:rPr lang="fr-FR" sz="1800" dirty="0"/>
              <a:t>, </a:t>
            </a:r>
            <a:r>
              <a:rPr lang="fr-FR" sz="1800" dirty="0" err="1"/>
              <a:t>we</a:t>
            </a:r>
            <a:r>
              <a:rPr lang="fr-FR" sz="1800" dirty="0"/>
              <a:t> </a:t>
            </a:r>
            <a:r>
              <a:rPr lang="fr-FR" sz="1800" dirty="0" err="1"/>
              <a:t>could</a:t>
            </a:r>
            <a:r>
              <a:rPr lang="fr-FR" sz="1800" dirty="0"/>
              <a:t> </a:t>
            </a:r>
            <a:r>
              <a:rPr lang="fr-FR" sz="1800" dirty="0" err="1"/>
              <a:t>extend</a:t>
            </a:r>
            <a:r>
              <a:rPr lang="fr-FR" sz="1800" dirty="0"/>
              <a:t> </a:t>
            </a:r>
            <a:r>
              <a:rPr lang="fr-FR" sz="1800" dirty="0" err="1"/>
              <a:t>this</a:t>
            </a:r>
            <a:r>
              <a:rPr lang="fr-FR" sz="1800" dirty="0"/>
              <a:t> </a:t>
            </a:r>
            <a:r>
              <a:rPr lang="fr-FR" sz="1800" dirty="0" err="1"/>
              <a:t>project</a:t>
            </a:r>
            <a:r>
              <a:rPr lang="fr-FR" sz="1800" dirty="0"/>
              <a:t> to more bowlings </a:t>
            </a:r>
            <a:r>
              <a:rPr lang="fr-FR" sz="1800" dirty="0" err="1"/>
              <a:t>centers</a:t>
            </a:r>
            <a:r>
              <a:rPr lang="fr-FR" sz="1800" dirty="0"/>
              <a:t> or restaurants, </a:t>
            </a:r>
            <a:r>
              <a:rPr lang="fr-FR" sz="1800" dirty="0" err="1"/>
              <a:t>with</a:t>
            </a:r>
            <a:r>
              <a:rPr lang="fr-FR" sz="1800" dirty="0"/>
              <a:t> a possible implantation on the </a:t>
            </a:r>
            <a:r>
              <a:rPr lang="fr-FR" sz="1800" dirty="0" err="1"/>
              <a:t>entire</a:t>
            </a:r>
            <a:r>
              <a:rPr lang="fr-FR" sz="1800" dirty="0"/>
              <a:t> </a:t>
            </a:r>
            <a:r>
              <a:rPr lang="fr-FR" sz="1800" dirty="0" err="1"/>
              <a:t>Swiss</a:t>
            </a:r>
            <a:r>
              <a:rPr lang="fr-FR" sz="1800" dirty="0"/>
              <a:t> </a:t>
            </a:r>
            <a:r>
              <a:rPr lang="fr-FR" sz="1800" dirty="0" err="1"/>
              <a:t>territory</a:t>
            </a:r>
            <a:r>
              <a:rPr lang="fr-FR" sz="1800" dirty="0"/>
              <a:t>.</a:t>
            </a:r>
            <a:endParaRPr lang="fr-CH" sz="1800" dirty="0"/>
          </a:p>
        </p:txBody>
      </p:sp>
    </p:spTree>
    <p:extLst>
      <p:ext uri="{BB962C8B-B14F-4D97-AF65-F5344CB8AC3E}">
        <p14:creationId xmlns:p14="http://schemas.microsoft.com/office/powerpoint/2010/main" val="69171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2208">
        <p:fade/>
      </p:transition>
    </mc:Choice>
    <mc:Fallback xmlns="">
      <p:transition spd="med" advTm="22208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8350" y="365760"/>
            <a:ext cx="7829550" cy="548640"/>
          </a:xfrm>
        </p:spPr>
        <p:txBody>
          <a:bodyPr/>
          <a:lstStyle/>
          <a:p>
            <a:r>
              <a:rPr lang="en-US"/>
              <a:t>TECHNICAL OPTION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8350" y="1100629"/>
            <a:ext cx="7981950" cy="3842847"/>
          </a:xfrm>
        </p:spPr>
        <p:txBody>
          <a:bodyPr>
            <a:normAutofit fontScale="77500" lnSpcReduction="20000"/>
          </a:bodyPr>
          <a:lstStyle/>
          <a:p>
            <a:pPr marL="0"/>
            <a:r>
              <a:rPr lang="fr-FR" sz="2700" u="sng"/>
              <a:t>Management of advertising contents</a:t>
            </a:r>
          </a:p>
          <a:p>
            <a:pPr marL="0"/>
            <a:endParaRPr lang="fr-FR" sz="2700"/>
          </a:p>
          <a:p>
            <a:pPr marL="0"/>
            <a:r>
              <a:rPr lang="fr-FR" sz="2400"/>
              <a:t>Our partner StudioVox SA, a company based in Cointrin, will be in charge of managing the media. They will publish a technical data sheet for the advertisers and answer their technical questions.</a:t>
            </a:r>
          </a:p>
          <a:p>
            <a:pPr marL="0"/>
            <a:endParaRPr lang="fr-FR" sz="2400"/>
          </a:p>
          <a:p>
            <a:pPr marL="0"/>
            <a:r>
              <a:rPr lang="fr-FR" sz="2400"/>
              <a:t>Thanks to this technical data sheet, the advertiser can supply the media in the right format straight away, avoiding down time and extra expenses.</a:t>
            </a:r>
          </a:p>
          <a:p>
            <a:pPr marL="0"/>
            <a:endParaRPr lang="fr-FR" sz="2400"/>
          </a:p>
          <a:p>
            <a:pPr marL="0"/>
            <a:r>
              <a:rPr lang="fr-FR" sz="2400"/>
              <a:t>If needed, StudioVox can intervene and make the media compliant with the data sheet. An invoice gets then generated directly from StudioVox and the advertiser.</a:t>
            </a:r>
          </a:p>
          <a:p>
            <a:pPr marL="0"/>
            <a:r>
              <a:rPr lang="fr-FR" sz="1800"/>
              <a:t> 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43450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698">
        <p:fade/>
      </p:transition>
    </mc:Choice>
    <mc:Fallback xmlns="">
      <p:transition spd="med" advTm="12698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OPTION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6960" y="1043479"/>
            <a:ext cx="7520940" cy="3579849"/>
          </a:xfrm>
        </p:spPr>
        <p:txBody>
          <a:bodyPr>
            <a:normAutofit/>
          </a:bodyPr>
          <a:lstStyle/>
          <a:p>
            <a:r>
              <a:rPr lang="fr-FR" sz="2000" u="sng" dirty="0"/>
              <a:t>Equipment:</a:t>
            </a:r>
          </a:p>
          <a:p>
            <a:endParaRPr lang="fr-FR" sz="2000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/>
              <a:t>Flat </a:t>
            </a:r>
            <a:r>
              <a:rPr lang="fr-FR" sz="1800" dirty="0" err="1"/>
              <a:t>screen</a:t>
            </a:r>
            <a:r>
              <a:rPr lang="fr-FR" sz="1800" dirty="0"/>
              <a:t> </a:t>
            </a:r>
            <a:r>
              <a:rPr lang="fr-FR" sz="1800" dirty="0" err="1"/>
              <a:t>with</a:t>
            </a:r>
            <a:r>
              <a:rPr lang="fr-FR" sz="1800" dirty="0"/>
              <a:t> HDMI input (</a:t>
            </a:r>
            <a:r>
              <a:rPr lang="fr-FR" sz="1800" dirty="0" err="1"/>
              <a:t>already</a:t>
            </a:r>
            <a:r>
              <a:rPr lang="fr-FR" sz="1800" dirty="0"/>
              <a:t> </a:t>
            </a:r>
            <a:r>
              <a:rPr lang="fr-FR" sz="1800" dirty="0" err="1"/>
              <a:t>owned</a:t>
            </a:r>
            <a:r>
              <a:rPr lang="fr-FR" sz="1800" dirty="0"/>
              <a:t> by </a:t>
            </a:r>
            <a:r>
              <a:rPr lang="fr-FR" sz="1800" dirty="0" err="1"/>
              <a:t>you</a:t>
            </a:r>
            <a:r>
              <a:rPr lang="fr-FR" sz="1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/>
              <a:t>Mini PC to </a:t>
            </a:r>
            <a:r>
              <a:rPr lang="fr-FR" sz="1800" dirty="0" err="1"/>
              <a:t>purchase</a:t>
            </a:r>
            <a:r>
              <a:rPr lang="fr-FR" sz="1800" dirty="0"/>
              <a:t> (about Frs 600.00 per </a:t>
            </a:r>
            <a:r>
              <a:rPr lang="fr-FR" sz="1800" dirty="0" err="1"/>
              <a:t>screen</a:t>
            </a:r>
            <a:r>
              <a:rPr lang="fr-FR" sz="1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/>
              <a:t>Internet  </a:t>
            </a:r>
            <a:r>
              <a:rPr lang="fr-FR" sz="1800" dirty="0" err="1"/>
              <a:t>connection</a:t>
            </a:r>
            <a:endParaRPr lang="fr-FR" sz="1800" dirty="0"/>
          </a:p>
          <a:p>
            <a:pPr marL="0"/>
            <a:endParaRPr lang="fr-FR" sz="1800" dirty="0"/>
          </a:p>
          <a:p>
            <a:pPr marL="0"/>
            <a:r>
              <a:rPr lang="fr-FR" sz="1800" dirty="0"/>
              <a:t>Our Partner, </a:t>
            </a:r>
            <a:r>
              <a:rPr lang="fr-FR" sz="1800" dirty="0" err="1"/>
              <a:t>Tactilmedia</a:t>
            </a:r>
            <a:r>
              <a:rPr lang="fr-FR" sz="1800" dirty="0"/>
              <a:t> SA, a </a:t>
            </a:r>
            <a:r>
              <a:rPr lang="fr-FR" sz="1800" dirty="0" err="1"/>
              <a:t>company</a:t>
            </a:r>
            <a:r>
              <a:rPr lang="fr-FR" sz="1800" dirty="0"/>
              <a:t> </a:t>
            </a:r>
            <a:r>
              <a:rPr lang="fr-FR" sz="1800" dirty="0" err="1"/>
              <a:t>based</a:t>
            </a:r>
            <a:r>
              <a:rPr lang="fr-FR" sz="1800" dirty="0"/>
              <a:t> in Vernier, </a:t>
            </a:r>
            <a:r>
              <a:rPr lang="fr-FR" sz="1800" dirty="0" err="1"/>
              <a:t>will</a:t>
            </a:r>
            <a:r>
              <a:rPr lang="fr-FR" sz="1800" dirty="0"/>
              <a:t> </a:t>
            </a:r>
            <a:r>
              <a:rPr lang="fr-FR" sz="1800" dirty="0" err="1"/>
              <a:t>be</a:t>
            </a:r>
            <a:r>
              <a:rPr lang="fr-FR" sz="1800" dirty="0"/>
              <a:t> in charge of </a:t>
            </a:r>
            <a:r>
              <a:rPr lang="fr-FR" sz="1800" dirty="0" err="1"/>
              <a:t>supplying</a:t>
            </a:r>
            <a:r>
              <a:rPr lang="fr-FR" sz="1800" dirty="0"/>
              <a:t>, </a:t>
            </a:r>
            <a:r>
              <a:rPr lang="fr-FR" sz="1800" dirty="0" err="1"/>
              <a:t>installing</a:t>
            </a:r>
            <a:r>
              <a:rPr lang="fr-FR" sz="1800" dirty="0"/>
              <a:t> and </a:t>
            </a:r>
            <a:r>
              <a:rPr lang="fr-FR" sz="1800" dirty="0" err="1"/>
              <a:t>maintaining</a:t>
            </a:r>
            <a:r>
              <a:rPr lang="fr-FR" sz="1800" dirty="0"/>
              <a:t> the </a:t>
            </a:r>
            <a:r>
              <a:rPr lang="fr-FR" sz="1800" dirty="0" err="1"/>
              <a:t>equipment</a:t>
            </a:r>
            <a:r>
              <a:rPr lang="fr-FR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6405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345">
        <p:fade/>
      </p:transition>
    </mc:Choice>
    <mc:Fallback xmlns="">
      <p:transition spd="med" advTm="8345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OPTION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8350" y="914401"/>
            <a:ext cx="8296275" cy="3708927"/>
          </a:xfrm>
        </p:spPr>
        <p:txBody>
          <a:bodyPr>
            <a:normAutofit/>
          </a:bodyPr>
          <a:lstStyle/>
          <a:p>
            <a:r>
              <a:rPr lang="fr-FR" sz="2000" u="sng" dirty="0" err="1"/>
              <a:t>Suggested</a:t>
            </a:r>
            <a:r>
              <a:rPr lang="fr-FR" sz="2000" u="sng" dirty="0"/>
              <a:t> Mini-PC : I3, Win7 Pro, 4GO RAM, 160 GO HD, </a:t>
            </a:r>
            <a:r>
              <a:rPr lang="fr-FR" sz="2000" u="sng" dirty="0" err="1"/>
              <a:t>WiFi</a:t>
            </a:r>
            <a:endParaRPr lang="fr-FR" sz="2000" u="sng" dirty="0"/>
          </a:p>
          <a:p>
            <a:endParaRPr lang="fr-FR" sz="2000" u="sng" dirty="0"/>
          </a:p>
          <a:p>
            <a:endParaRPr lang="fr-FR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339" y="1456265"/>
            <a:ext cx="4433888" cy="31670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657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109">
        <p:fade/>
      </p:transition>
    </mc:Choice>
    <mc:Fallback xmlns="">
      <p:transition spd="med" advTm="5109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RECENT PROJECTS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90726" y="1085851"/>
            <a:ext cx="8153399" cy="3283979"/>
          </a:xfrm>
        </p:spPr>
        <p:txBody>
          <a:bodyPr/>
          <a:lstStyle/>
          <a:p>
            <a:pPr marL="0">
              <a:spcBef>
                <a:spcPts val="0"/>
              </a:spcBef>
            </a:pPr>
            <a:r>
              <a:rPr lang="fr-FR" dirty="0"/>
              <a:t>Air Watch Center – Cointrin (Geneva) </a:t>
            </a:r>
            <a:r>
              <a:rPr lang="fr-FR" dirty="0" err="1"/>
              <a:t>airport</a:t>
            </a:r>
            <a:r>
              <a:rPr lang="fr-FR" dirty="0"/>
              <a:t>. 19 Full HD </a:t>
            </a:r>
            <a:r>
              <a:rPr lang="fr-FR" dirty="0" err="1"/>
              <a:t>screens</a:t>
            </a:r>
            <a:r>
              <a:rPr lang="fr-FR" dirty="0"/>
              <a:t> for the promotion of the </a:t>
            </a:r>
            <a:r>
              <a:rPr lang="fr-FR" dirty="0" err="1"/>
              <a:t>Swiss</a:t>
            </a:r>
            <a:r>
              <a:rPr lang="fr-FR" dirty="0"/>
              <a:t> </a:t>
            </a:r>
            <a:r>
              <a:rPr lang="fr-FR" dirty="0" err="1"/>
              <a:t>watch</a:t>
            </a:r>
            <a:r>
              <a:rPr lang="fr-FR" dirty="0"/>
              <a:t> </a:t>
            </a:r>
            <a:r>
              <a:rPr lang="fr-FR" dirty="0" err="1"/>
              <a:t>industry</a:t>
            </a:r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885" y="1733550"/>
            <a:ext cx="3922356" cy="27770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1718686"/>
            <a:ext cx="3943350" cy="279189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2346961" y="572674"/>
            <a:ext cx="775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Concept and installation: </a:t>
            </a:r>
            <a:r>
              <a:rPr lang="fr-FR" dirty="0" err="1"/>
              <a:t>StudioVox</a:t>
            </a:r>
            <a:r>
              <a:rPr lang="fr-FR" dirty="0"/>
              <a:t> SA and </a:t>
            </a:r>
            <a:r>
              <a:rPr lang="fr-FR" dirty="0" err="1"/>
              <a:t>TactilMedia</a:t>
            </a:r>
            <a:r>
              <a:rPr lang="fr-FR" dirty="0"/>
              <a:t> SA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931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26">
        <p:fade/>
      </p:transition>
    </mc:Choice>
    <mc:Fallback xmlns="">
      <p:transition spd="med" advTm="5426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70735" y="1420802"/>
            <a:ext cx="8025765" cy="2958553"/>
          </a:xfrm>
        </p:spPr>
        <p:txBody>
          <a:bodyPr/>
          <a:lstStyle/>
          <a:p>
            <a:pPr algn="ctr"/>
            <a:r>
              <a:rPr lang="fr-FR" dirty="0" err="1"/>
              <a:t>Biosensors</a:t>
            </a:r>
            <a:r>
              <a:rPr lang="fr-FR" dirty="0"/>
              <a:t> International: </a:t>
            </a:r>
            <a:r>
              <a:rPr lang="fr-FR" dirty="0" err="1"/>
              <a:t>Medical</a:t>
            </a:r>
            <a:r>
              <a:rPr lang="fr-FR" dirty="0"/>
              <a:t> </a:t>
            </a:r>
            <a:r>
              <a:rPr lang="fr-FR" dirty="0" err="1"/>
              <a:t>conferences</a:t>
            </a:r>
            <a:r>
              <a:rPr lang="fr-FR" dirty="0"/>
              <a:t> in Miami and Paris (2012)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59" y="1794673"/>
            <a:ext cx="3967162" cy="29773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690" y="1794673"/>
            <a:ext cx="4470497" cy="29773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RECENT PROJECTS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200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163">
        <p:fade/>
      </p:transition>
    </mc:Choice>
    <mc:Fallback xmlns="">
      <p:transition spd="med" advTm="6163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option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6960" y="1100628"/>
            <a:ext cx="7520940" cy="5236672"/>
          </a:xfrm>
        </p:spPr>
        <p:txBody>
          <a:bodyPr>
            <a:normAutofit fontScale="92500" lnSpcReduction="20000"/>
          </a:bodyPr>
          <a:lstStyle/>
          <a:p>
            <a:pPr marL="0"/>
            <a:r>
              <a:rPr lang="fr-FR" sz="2600" u="sng" dirty="0" err="1"/>
              <a:t>Operation</a:t>
            </a:r>
            <a:endParaRPr lang="fr-FR" sz="2600" dirty="0"/>
          </a:p>
          <a:p>
            <a:pPr marL="0"/>
            <a:r>
              <a:rPr lang="fr-FR" sz="2300" dirty="0"/>
              <a:t>All media </a:t>
            </a:r>
            <a:r>
              <a:rPr lang="fr-FR" sz="2300" dirty="0" err="1"/>
              <a:t>supplied</a:t>
            </a:r>
            <a:r>
              <a:rPr lang="fr-FR" sz="2300" dirty="0"/>
              <a:t> by </a:t>
            </a:r>
            <a:r>
              <a:rPr lang="fr-FR" sz="2300" dirty="0" err="1"/>
              <a:t>advertisers</a:t>
            </a:r>
            <a:r>
              <a:rPr lang="fr-FR" sz="2300" dirty="0"/>
              <a:t> are </a:t>
            </a:r>
            <a:r>
              <a:rPr lang="fr-FR" sz="2300" dirty="0" err="1"/>
              <a:t>centralized</a:t>
            </a:r>
            <a:r>
              <a:rPr lang="fr-FR" sz="2300" dirty="0"/>
              <a:t> at </a:t>
            </a:r>
            <a:r>
              <a:rPr lang="fr-FR" sz="2300" dirty="0" err="1"/>
              <a:t>StudioVox</a:t>
            </a:r>
            <a:r>
              <a:rPr lang="fr-FR" sz="2300" dirty="0"/>
              <a:t> SA, </a:t>
            </a:r>
            <a:r>
              <a:rPr lang="fr-FR" sz="2300" dirty="0" err="1"/>
              <a:t>where</a:t>
            </a:r>
            <a:r>
              <a:rPr lang="fr-FR" sz="2300" dirty="0"/>
              <a:t> the playlists are </a:t>
            </a:r>
            <a:r>
              <a:rPr lang="fr-FR" sz="2300" dirty="0" err="1"/>
              <a:t>generated</a:t>
            </a:r>
            <a:r>
              <a:rPr lang="fr-FR" sz="2300" dirty="0"/>
              <a:t>, </a:t>
            </a:r>
            <a:r>
              <a:rPr lang="fr-FR" sz="2300" dirty="0" err="1"/>
              <a:t>then</a:t>
            </a:r>
            <a:r>
              <a:rPr lang="fr-FR" sz="2300" dirty="0"/>
              <a:t> sent </a:t>
            </a:r>
            <a:r>
              <a:rPr lang="fr-FR" sz="2300" dirty="0" err="1"/>
              <a:t>individually</a:t>
            </a:r>
            <a:r>
              <a:rPr lang="fr-FR" sz="2300" dirty="0"/>
              <a:t> by FTP to </a:t>
            </a:r>
            <a:r>
              <a:rPr lang="fr-FR" sz="2300" dirty="0" err="1"/>
              <a:t>each</a:t>
            </a:r>
            <a:r>
              <a:rPr lang="fr-FR" sz="2300" dirty="0"/>
              <a:t> </a:t>
            </a:r>
            <a:r>
              <a:rPr lang="fr-FR" sz="2300" dirty="0" err="1"/>
              <a:t>remote</a:t>
            </a:r>
            <a:r>
              <a:rPr lang="fr-FR" sz="2300" dirty="0"/>
              <a:t> mini PC. The media </a:t>
            </a:r>
            <a:r>
              <a:rPr lang="fr-FR" sz="2300" dirty="0" err="1"/>
              <a:t>can</a:t>
            </a:r>
            <a:r>
              <a:rPr lang="fr-FR" sz="2300" dirty="0"/>
              <a:t> </a:t>
            </a:r>
            <a:r>
              <a:rPr lang="fr-FR" sz="2300" dirty="0" err="1"/>
              <a:t>vary</a:t>
            </a:r>
            <a:r>
              <a:rPr lang="fr-FR" sz="2300" dirty="0"/>
              <a:t> </a:t>
            </a:r>
            <a:r>
              <a:rPr lang="fr-FR" sz="2300" dirty="0" err="1"/>
              <a:t>from</a:t>
            </a:r>
            <a:r>
              <a:rPr lang="fr-FR" sz="2300" dirty="0"/>
              <a:t> one </a:t>
            </a:r>
            <a:r>
              <a:rPr lang="fr-FR" sz="2300" dirty="0" err="1"/>
              <a:t>screen</a:t>
            </a:r>
            <a:r>
              <a:rPr lang="fr-FR" sz="2300" dirty="0"/>
              <a:t> to </a:t>
            </a:r>
            <a:r>
              <a:rPr lang="fr-FR" sz="2300" dirty="0" err="1"/>
              <a:t>another</a:t>
            </a:r>
            <a:r>
              <a:rPr lang="fr-FR" sz="2300" dirty="0"/>
              <a:t>.</a:t>
            </a:r>
          </a:p>
          <a:p>
            <a:pPr marL="0"/>
            <a:endParaRPr lang="fr-FR" sz="2300" dirty="0"/>
          </a:p>
          <a:p>
            <a:pPr marL="0"/>
            <a:r>
              <a:rPr lang="fr-FR" sz="2300" dirty="0" err="1"/>
              <a:t>We</a:t>
            </a:r>
            <a:r>
              <a:rPr lang="fr-FR" sz="2300" dirty="0"/>
              <a:t> </a:t>
            </a:r>
            <a:r>
              <a:rPr lang="fr-FR" sz="2300" dirty="0" err="1"/>
              <a:t>suggest</a:t>
            </a:r>
            <a:r>
              <a:rPr lang="fr-FR" sz="2300" dirty="0"/>
              <a:t> to </a:t>
            </a:r>
            <a:r>
              <a:rPr lang="fr-FR" sz="2300" dirty="0" err="1"/>
              <a:t>renew</a:t>
            </a:r>
            <a:r>
              <a:rPr lang="fr-FR" sz="2300" dirty="0"/>
              <a:t> the media contents once a </a:t>
            </a:r>
            <a:r>
              <a:rPr lang="fr-FR" sz="2300" dirty="0" err="1"/>
              <a:t>month</a:t>
            </a:r>
            <a:r>
              <a:rPr lang="fr-FR" sz="2300" dirty="0"/>
              <a:t>. The </a:t>
            </a:r>
            <a:r>
              <a:rPr lang="fr-FR" sz="2300" dirty="0" err="1"/>
              <a:t>resulting</a:t>
            </a:r>
            <a:r>
              <a:rPr lang="fr-FR" sz="2300" dirty="0"/>
              <a:t> </a:t>
            </a:r>
            <a:r>
              <a:rPr lang="fr-FR" sz="2300" dirty="0" err="1"/>
              <a:t>cost</a:t>
            </a:r>
            <a:r>
              <a:rPr lang="fr-FR" sz="2300" dirty="0"/>
              <a:t> of </a:t>
            </a:r>
            <a:r>
              <a:rPr lang="fr-FR" sz="2300" dirty="0" err="1"/>
              <a:t>this</a:t>
            </a:r>
            <a:r>
              <a:rPr lang="fr-FR" sz="2300" dirty="0"/>
              <a:t> </a:t>
            </a:r>
            <a:r>
              <a:rPr lang="fr-FR" sz="2300" dirty="0" err="1"/>
              <a:t>operation</a:t>
            </a:r>
            <a:r>
              <a:rPr lang="fr-FR" sz="2300" dirty="0"/>
              <a:t> </a:t>
            </a:r>
            <a:r>
              <a:rPr lang="fr-FR" sz="2300" dirty="0" err="1"/>
              <a:t>is</a:t>
            </a:r>
            <a:r>
              <a:rPr lang="fr-FR" sz="2300" dirty="0"/>
              <a:t> a flat rate and </a:t>
            </a:r>
            <a:r>
              <a:rPr lang="fr-FR" sz="2300" dirty="0" err="1"/>
              <a:t>is</a:t>
            </a:r>
            <a:r>
              <a:rPr lang="fr-FR" sz="2300" dirty="0"/>
              <a:t> part of the </a:t>
            </a:r>
            <a:r>
              <a:rPr lang="fr-FR" sz="2300" dirty="0" err="1"/>
              <a:t>contract</a:t>
            </a:r>
            <a:r>
              <a:rPr lang="fr-FR" sz="2300" dirty="0"/>
              <a:t> </a:t>
            </a:r>
            <a:r>
              <a:rPr lang="fr-FR" sz="2300" dirty="0" err="1"/>
              <a:t>between</a:t>
            </a:r>
            <a:r>
              <a:rPr lang="fr-FR" sz="2300" dirty="0"/>
              <a:t> </a:t>
            </a:r>
            <a:r>
              <a:rPr lang="fr-FR" sz="2300" dirty="0" err="1"/>
              <a:t>yourself</a:t>
            </a:r>
            <a:r>
              <a:rPr lang="fr-FR" sz="2300" dirty="0"/>
              <a:t> and the </a:t>
            </a:r>
            <a:r>
              <a:rPr lang="fr-FR" sz="2300" dirty="0" err="1"/>
              <a:t>advertiser</a:t>
            </a:r>
            <a:r>
              <a:rPr lang="fr-FR" sz="2300" dirty="0"/>
              <a:t>. </a:t>
            </a:r>
            <a:r>
              <a:rPr lang="fr-FR" sz="2300" dirty="0" err="1"/>
              <a:t>Any</a:t>
            </a:r>
            <a:r>
              <a:rPr lang="fr-FR" sz="2300" dirty="0"/>
              <a:t> extra media update </a:t>
            </a:r>
            <a:r>
              <a:rPr lang="fr-FR" sz="2300" dirty="0" err="1"/>
              <a:t>will</a:t>
            </a:r>
            <a:r>
              <a:rPr lang="fr-FR" sz="2300" dirty="0"/>
              <a:t> </a:t>
            </a:r>
            <a:r>
              <a:rPr lang="fr-FR" sz="2300" dirty="0" err="1"/>
              <a:t>be</a:t>
            </a:r>
            <a:r>
              <a:rPr lang="fr-FR" sz="2300" dirty="0"/>
              <a:t> </a:t>
            </a:r>
            <a:r>
              <a:rPr lang="fr-FR" sz="2300" dirty="0" err="1"/>
              <a:t>invoiced</a:t>
            </a:r>
            <a:r>
              <a:rPr lang="fr-FR" sz="2300" dirty="0"/>
              <a:t> </a:t>
            </a:r>
            <a:r>
              <a:rPr lang="fr-FR" sz="2300" dirty="0" err="1"/>
              <a:t>directly</a:t>
            </a:r>
            <a:r>
              <a:rPr lang="fr-FR" sz="2300" dirty="0"/>
              <a:t> by </a:t>
            </a:r>
            <a:r>
              <a:rPr lang="fr-FR" sz="2300" dirty="0" err="1"/>
              <a:t>StudioVox</a:t>
            </a:r>
            <a:r>
              <a:rPr lang="fr-FR" sz="2300" dirty="0"/>
              <a:t> to the </a:t>
            </a:r>
            <a:r>
              <a:rPr lang="fr-FR" sz="2300" dirty="0" err="1"/>
              <a:t>advertiser</a:t>
            </a:r>
            <a:r>
              <a:rPr lang="fr-FR" sz="2300" dirty="0"/>
              <a:t>. </a:t>
            </a:r>
          </a:p>
          <a:p>
            <a:pPr marL="0"/>
            <a:endParaRPr lang="fr-FR" sz="2300" dirty="0"/>
          </a:p>
          <a:p>
            <a:pPr marL="0"/>
            <a:r>
              <a:rPr lang="fr-FR" sz="2300" dirty="0"/>
              <a:t>All media </a:t>
            </a:r>
            <a:r>
              <a:rPr lang="fr-FR" sz="2300" dirty="0" err="1"/>
              <a:t>transfers</a:t>
            </a:r>
            <a:r>
              <a:rPr lang="fr-FR" sz="2300" dirty="0"/>
              <a:t> are </a:t>
            </a:r>
            <a:r>
              <a:rPr lang="fr-FR" sz="2300" dirty="0" err="1"/>
              <a:t>done</a:t>
            </a:r>
            <a:r>
              <a:rPr lang="fr-FR" sz="2300" dirty="0"/>
              <a:t> </a:t>
            </a:r>
            <a:r>
              <a:rPr lang="fr-FR" sz="2300" dirty="0" err="1"/>
              <a:t>during</a:t>
            </a:r>
            <a:r>
              <a:rPr lang="fr-FR" sz="2300" dirty="0"/>
              <a:t> </a:t>
            </a:r>
            <a:r>
              <a:rPr lang="fr-FR" sz="2300" dirty="0" err="1"/>
              <a:t>closing</a:t>
            </a:r>
            <a:r>
              <a:rPr lang="fr-FR" sz="2300" dirty="0"/>
              <a:t> </a:t>
            </a:r>
            <a:r>
              <a:rPr lang="fr-FR" sz="2300" dirty="0" err="1"/>
              <a:t>hours</a:t>
            </a:r>
            <a:r>
              <a:rPr lang="fr-FR" sz="2300" dirty="0"/>
              <a:t>, or </a:t>
            </a:r>
            <a:r>
              <a:rPr lang="fr-FR" sz="2300" dirty="0" err="1"/>
              <a:t>during</a:t>
            </a:r>
            <a:r>
              <a:rPr lang="fr-FR" sz="2300" dirty="0"/>
              <a:t>  off-</a:t>
            </a:r>
            <a:r>
              <a:rPr lang="fr-FR" sz="2300" dirty="0" err="1"/>
              <a:t>peak</a:t>
            </a:r>
            <a:r>
              <a:rPr lang="fr-FR" sz="2300" dirty="0"/>
              <a:t> </a:t>
            </a:r>
            <a:r>
              <a:rPr lang="fr-FR" sz="2300" dirty="0" err="1"/>
              <a:t>hours</a:t>
            </a:r>
            <a:r>
              <a:rPr lang="fr-FR" sz="2300" dirty="0"/>
              <a:t>.</a:t>
            </a:r>
          </a:p>
          <a:p>
            <a:pPr marL="0"/>
            <a:endParaRPr lang="fr-FR" sz="2000" dirty="0"/>
          </a:p>
          <a:p>
            <a:pPr marL="0"/>
            <a:endParaRPr lang="fr-FR" sz="2000" dirty="0"/>
          </a:p>
          <a:p>
            <a:pPr marL="0"/>
            <a:r>
              <a:rPr lang="fr-FR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149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6279">
        <p:fade/>
      </p:transition>
    </mc:Choice>
    <mc:Fallback xmlns="">
      <p:transition spd="med" advTm="16279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SUGGESTED TARIFFS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699924"/>
              </p:ext>
            </p:extLst>
          </p:nvPr>
        </p:nvGraphicFramePr>
        <p:xfrm>
          <a:off x="2781301" y="1104904"/>
          <a:ext cx="6299200" cy="3708400"/>
        </p:xfrm>
        <a:graphic>
          <a:graphicData uri="http://schemas.openxmlformats.org/drawingml/2006/table">
            <a:tbl>
              <a:tblPr/>
              <a:tblGrid>
                <a:gridCol w="1516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63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64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Duration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sng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Tariff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sng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Discount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 sec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CHF180.00 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15 sec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CHF260.00 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30 sec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CHF510.00 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45 sec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CHF760.00 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60 sec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CHF1,000.00 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90 sec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CHF1,462.50 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2.50%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120 sec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CHF1,920.00 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4.00%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180 sec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CHF2,790.00 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7.00%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240 sec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CHF3,600.00 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10.00%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31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613">
        <p:fade/>
      </p:transition>
    </mc:Choice>
    <mc:Fallback xmlns="">
      <p:transition spd="med" advTm="9613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Angles.thmx</Template>
  <TotalTime>0</TotalTime>
  <Words>619</Words>
  <Application>Microsoft Office PowerPoint</Application>
  <PresentationFormat>Widescreen</PresentationFormat>
  <Paragraphs>95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Franklin Gothic Book</vt:lpstr>
      <vt:lpstr>Franklin Gothic Medium</vt:lpstr>
      <vt:lpstr>Wingdings</vt:lpstr>
      <vt:lpstr>Angles</vt:lpstr>
      <vt:lpstr>FINANCIAL POTENTIAL</vt:lpstr>
      <vt:lpstr>CONCEPT</vt:lpstr>
      <vt:lpstr>TECHNICAL OPTION (1)</vt:lpstr>
      <vt:lpstr>TECHNICAL OPTION (2)</vt:lpstr>
      <vt:lpstr>TECHNICAL OPTION (2)</vt:lpstr>
      <vt:lpstr>RECENT PROJECTS </vt:lpstr>
      <vt:lpstr>RECENT PROJECTS </vt:lpstr>
      <vt:lpstr>Technical option (3)</vt:lpstr>
      <vt:lpstr>SUGGESTED TARIFFS</vt:lpstr>
      <vt:lpstr>ESTIMATED Financial SYNOPSIS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Potentielle Financier</dc:title>
  <dc:creator>massoud esfandiary</dc:creator>
  <cp:lastModifiedBy>Daniel Gerchman</cp:lastModifiedBy>
  <cp:revision>42</cp:revision>
  <dcterms:created xsi:type="dcterms:W3CDTF">2013-06-06T14:29:16Z</dcterms:created>
  <dcterms:modified xsi:type="dcterms:W3CDTF">2025-07-18T16:15:30Z</dcterms:modified>
</cp:coreProperties>
</file>